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7" r:id="rId1"/>
  </p:sldMasterIdLst>
  <p:notesMasterIdLst>
    <p:notesMasterId r:id="rId17"/>
  </p:notesMasterIdLst>
  <p:sldIdLst>
    <p:sldId id="256" r:id="rId2"/>
    <p:sldId id="257" r:id="rId3"/>
    <p:sldId id="265" r:id="rId4"/>
    <p:sldId id="270" r:id="rId5"/>
    <p:sldId id="271" r:id="rId6"/>
    <p:sldId id="275" r:id="rId7"/>
    <p:sldId id="272" r:id="rId8"/>
    <p:sldId id="260" r:id="rId9"/>
    <p:sldId id="273" r:id="rId10"/>
    <p:sldId id="274" r:id="rId11"/>
    <p:sldId id="263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00FDFF"/>
    <a:srgbClr val="FF7E79"/>
    <a:srgbClr val="FF8AD8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EBAFB-460F-2F4B-A092-FE5B4CBE6F06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29772-EB44-9643-8E9B-3B6F85C4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0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29772-EB44-9643-8E9B-3B6F85C40C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8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29772-EB44-9643-8E9B-3B6F85C40C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99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29772-EB44-9643-8E9B-3B6F85C40C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8472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30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572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4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9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1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0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3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6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3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24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1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5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  <p:sldLayoutId id="2147484180" r:id="rId13"/>
    <p:sldLayoutId id="2147484181" r:id="rId14"/>
    <p:sldLayoutId id="2147484182" r:id="rId15"/>
    <p:sldLayoutId id="21474841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604058"/>
          </a:xfrm>
        </p:spPr>
        <p:txBody>
          <a:bodyPr>
            <a:noAutofit/>
          </a:bodyPr>
          <a:lstStyle/>
          <a:p>
            <a:r>
              <a:rPr lang="en-US" b="1" dirty="0"/>
              <a:t>Lending Club Case Study </a:t>
            </a:r>
            <a:endParaRPr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9599" y="2440326"/>
            <a:ext cx="62483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/>
            </a:pPr>
            <a:r>
              <a:rPr lang="en-US" sz="3200" i="1" dirty="0">
                <a:solidFill>
                  <a:srgbClr val="002060"/>
                </a:solidFill>
              </a:rPr>
              <a:t>Loan Performance Analysis &amp; Recommendation</a:t>
            </a:r>
            <a:endParaRPr sz="3200" i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" y="4027470"/>
            <a:ext cx="3182281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b="1" dirty="0">
                <a:solidFill>
                  <a:schemeClr val="accent2">
                    <a:lumMod val="75000"/>
                  </a:schemeClr>
                </a:solidFill>
              </a:rPr>
              <a:t>Prepared by: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defRPr sz="2000"/>
            </a:pPr>
            <a:endParaRPr lang="en-US" b="1" dirty="0"/>
          </a:p>
          <a:p>
            <a:pPr>
              <a:defRPr sz="2000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Rahul Udayshankar Sinha</a:t>
            </a:r>
          </a:p>
          <a:p>
            <a:pPr>
              <a:defRPr sz="2000"/>
            </a:pPr>
            <a:r>
              <a:rPr lang="en-US" dirty="0" err="1"/>
              <a:t>simplyrahul@gmail.com</a:t>
            </a:r>
            <a:endParaRPr lang="en-US" dirty="0"/>
          </a:p>
          <a:p>
            <a:pPr>
              <a:defRPr sz="2000"/>
            </a:pPr>
            <a:endParaRPr lang="en-SG" dirty="0"/>
          </a:p>
          <a:p>
            <a:pPr>
              <a:defRPr sz="2000"/>
            </a:pPr>
            <a:r>
              <a:rPr lang="en-SG" b="1" dirty="0" err="1">
                <a:solidFill>
                  <a:schemeClr val="accent1">
                    <a:lumMod val="75000"/>
                  </a:schemeClr>
                </a:solidFill>
              </a:rPr>
              <a:t>Sinchan</a:t>
            </a:r>
            <a:r>
              <a:rPr lang="en-SG" b="1" dirty="0">
                <a:solidFill>
                  <a:schemeClr val="accent1">
                    <a:lumMod val="75000"/>
                  </a:schemeClr>
                </a:solidFill>
              </a:rPr>
              <a:t> Sen</a:t>
            </a:r>
          </a:p>
          <a:p>
            <a:pPr>
              <a:defRPr sz="2000"/>
            </a:pPr>
            <a:r>
              <a:rPr lang="en-SG" dirty="0"/>
              <a:t>sinchan1984@yahoo.co.in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705767"/>
          </a:xfrm>
        </p:spPr>
        <p:txBody>
          <a:bodyPr>
            <a:normAutofit/>
          </a:bodyPr>
          <a:lstStyle/>
          <a:p>
            <a:r>
              <a:rPr lang="en-US" sz="2800" b="1" dirty="0"/>
              <a:t>Loan Distribution and Default Rates</a:t>
            </a:r>
            <a:endParaRPr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10611-0499-F94B-B8AA-0354913CC4D6}"/>
              </a:ext>
            </a:extLst>
          </p:cNvPr>
          <p:cNvSpPr txBox="1"/>
          <p:nvPr/>
        </p:nvSpPr>
        <p:spPr>
          <a:xfrm>
            <a:off x="609598" y="1821079"/>
            <a:ext cx="37980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 sz="2000"/>
            </a:pPr>
            <a:r>
              <a:rPr lang="en-US" dirty="0"/>
              <a:t>Default Rates are higher for Verified Customers for very low income band.</a:t>
            </a:r>
            <a:endParaRPr lang="en-SG" b="1" dirty="0">
              <a:solidFill>
                <a:srgbClr val="FF2F92"/>
              </a:solidFill>
            </a:endParaRPr>
          </a:p>
          <a:p>
            <a:pPr marL="342900" indent="-342900">
              <a:buFontTx/>
              <a:buChar char="-"/>
              <a:defRPr sz="2000"/>
            </a:pPr>
            <a:r>
              <a:rPr lang="en-SG" b="1" dirty="0">
                <a:solidFill>
                  <a:srgbClr val="FF2F92"/>
                </a:solidFill>
              </a:rPr>
              <a:t>Need to Review &amp; Enhance verification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FB57B-87A2-E84D-B369-42098D9A2179}"/>
              </a:ext>
            </a:extLst>
          </p:cNvPr>
          <p:cNvSpPr txBox="1"/>
          <p:nvPr/>
        </p:nvSpPr>
        <p:spPr>
          <a:xfrm>
            <a:off x="609599" y="1315367"/>
            <a:ext cx="36169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Default Rates by Verification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4E1DE-1B61-5E40-ADC2-18133C8B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65" y="3579207"/>
            <a:ext cx="4426511" cy="3170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6AB653-34D9-D14D-BF06-22FD5FEC5A6D}"/>
              </a:ext>
            </a:extLst>
          </p:cNvPr>
          <p:cNvSpPr txBox="1"/>
          <p:nvPr/>
        </p:nvSpPr>
        <p:spPr>
          <a:xfrm>
            <a:off x="4407613" y="1703196"/>
            <a:ext cx="42209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 sz="2000"/>
            </a:pPr>
            <a:r>
              <a:rPr lang="en-SG" b="1" i="1" dirty="0" err="1">
                <a:solidFill>
                  <a:srgbClr val="002060"/>
                </a:solidFill>
              </a:rPr>
              <a:t>emp_title</a:t>
            </a:r>
            <a:r>
              <a:rPr lang="en-SG" b="1" dirty="0">
                <a:solidFill>
                  <a:srgbClr val="002060"/>
                </a:solidFill>
              </a:rPr>
              <a:t> column is clear not enough to establish customer’s work background.</a:t>
            </a:r>
          </a:p>
          <a:p>
            <a:pPr marL="342900" indent="-342900">
              <a:buFontTx/>
              <a:buChar char="-"/>
              <a:defRPr sz="2000"/>
            </a:pPr>
            <a:r>
              <a:rPr lang="en-SG" b="1" dirty="0">
                <a:solidFill>
                  <a:srgbClr val="FF2F92"/>
                </a:solidFill>
              </a:rPr>
              <a:t>Data needs to be cleaned up to use customer’s employee’s industry name.</a:t>
            </a:r>
            <a:endParaRPr b="1" dirty="0">
              <a:solidFill>
                <a:srgbClr val="FF2F9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CCA782-A010-CA46-B92C-7B43ED06D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62" y="3558676"/>
            <a:ext cx="4182451" cy="3299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316948-E8D5-BD41-8CF6-2BDE201676CF}"/>
              </a:ext>
            </a:extLst>
          </p:cNvPr>
          <p:cNvSpPr txBox="1"/>
          <p:nvPr/>
        </p:nvSpPr>
        <p:spPr>
          <a:xfrm>
            <a:off x="4573165" y="1315367"/>
            <a:ext cx="35381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KYC – Employment Category</a:t>
            </a:r>
          </a:p>
        </p:txBody>
      </p:sp>
    </p:spTree>
    <p:extLst>
      <p:ext uri="{BB962C8B-B14F-4D97-AF65-F5344CB8AC3E}">
        <p14:creationId xmlns:p14="http://schemas.microsoft.com/office/powerpoint/2010/main" val="221708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592476"/>
          </a:xfrm>
        </p:spPr>
        <p:txBody>
          <a:bodyPr>
            <a:normAutofit fontScale="90000"/>
          </a:bodyPr>
          <a:lstStyle/>
          <a:p>
            <a:r>
              <a:rPr lang="en-SG" sz="2800" b="1" dirty="0"/>
              <a:t>Credit Profile Analysis</a:t>
            </a:r>
            <a:br>
              <a:rPr lang="en-SG" sz="2800" b="1" dirty="0"/>
            </a:br>
            <a:endParaRPr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599" y="1828768"/>
            <a:ext cx="3159839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- DTI Ranges:</a:t>
            </a:r>
          </a:p>
          <a:p>
            <a:pPr>
              <a:defRPr sz="2000"/>
            </a:pPr>
            <a:r>
              <a:rPr dirty="0"/>
              <a:t>  - 0-10%: 12.28% default</a:t>
            </a:r>
          </a:p>
          <a:p>
            <a:pPr>
              <a:defRPr sz="2000"/>
            </a:pPr>
            <a:r>
              <a:rPr dirty="0"/>
              <a:t>  - 10-20%: 14.69% default</a:t>
            </a:r>
          </a:p>
          <a:p>
            <a:pPr>
              <a:defRPr sz="2000"/>
            </a:pPr>
            <a:r>
              <a:rPr dirty="0"/>
              <a:t>  - 20-30%: 16.09% default</a:t>
            </a:r>
          </a:p>
          <a:p>
            <a:pPr>
              <a:defRPr sz="2000"/>
            </a:pPr>
            <a:r>
              <a:rPr dirty="0"/>
              <a:t>- Credit Inquiries Impact:</a:t>
            </a:r>
          </a:p>
          <a:p>
            <a:pPr>
              <a:defRPr sz="2000"/>
            </a:pPr>
            <a:r>
              <a:rPr dirty="0"/>
              <a:t>  - 0 inquiries: 11.81%</a:t>
            </a:r>
          </a:p>
          <a:p>
            <a:pPr>
              <a:defRPr sz="2000"/>
            </a:pPr>
            <a:r>
              <a:rPr dirty="0"/>
              <a:t>  - 3+ inquiries: 20.31%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D793E-DDA6-DD43-A81F-038C32A5714A}"/>
              </a:ext>
            </a:extLst>
          </p:cNvPr>
          <p:cNvSpPr txBox="1"/>
          <p:nvPr/>
        </p:nvSpPr>
        <p:spPr>
          <a:xfrm>
            <a:off x="4573165" y="1828768"/>
            <a:ext cx="4366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- Principal Received: $389.0M</a:t>
            </a:r>
          </a:p>
          <a:p>
            <a:pPr>
              <a:defRPr sz="2000"/>
            </a:pPr>
            <a:r>
              <a:rPr dirty="0"/>
              <a:t>- Interest Received: $89.9M</a:t>
            </a:r>
          </a:p>
          <a:p>
            <a:pPr>
              <a:defRPr sz="2000"/>
            </a:pPr>
            <a:r>
              <a:rPr dirty="0">
                <a:solidFill>
                  <a:srgbClr val="FF0000"/>
                </a:solidFill>
              </a:rPr>
              <a:t>- Recovery Rate: 5.55%</a:t>
            </a:r>
          </a:p>
          <a:p>
            <a:pPr>
              <a:defRPr sz="2000"/>
            </a:pPr>
            <a:r>
              <a:rPr dirty="0"/>
              <a:t>- Collection Fees: $492.7K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51BC8-4ABC-2349-B15C-CFDF1A9BD6A1}"/>
              </a:ext>
            </a:extLst>
          </p:cNvPr>
          <p:cNvSpPr txBox="1"/>
          <p:nvPr/>
        </p:nvSpPr>
        <p:spPr>
          <a:xfrm>
            <a:off x="609599" y="1315367"/>
            <a:ext cx="19303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Risk Indicators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9BC63-6851-E444-BCAF-E65AE9709392}"/>
              </a:ext>
            </a:extLst>
          </p:cNvPr>
          <p:cNvSpPr txBox="1"/>
          <p:nvPr/>
        </p:nvSpPr>
        <p:spPr>
          <a:xfrm>
            <a:off x="4573165" y="1315367"/>
            <a:ext cx="15712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Key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DB652-A8F3-EF45-A4D2-40D21C9F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1" y="4075537"/>
            <a:ext cx="3658309" cy="2794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C903CC-12E9-774E-AF66-E2BBAD5A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65" y="3993536"/>
            <a:ext cx="3836177" cy="28724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Indicators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09599" y="2047987"/>
            <a:ext cx="5969904" cy="3477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1. Income-Grade Correlation:</a:t>
            </a:r>
          </a:p>
          <a:p>
            <a:pPr>
              <a:defRPr sz="2000"/>
            </a:pPr>
            <a:r>
              <a:rPr dirty="0"/>
              <a:t>   - High income reduces default risk across grades</a:t>
            </a:r>
          </a:p>
          <a:p>
            <a:pPr>
              <a:defRPr sz="2000"/>
            </a:pPr>
            <a:r>
              <a:rPr dirty="0"/>
              <a:t>   - Strongest effect in higher risk grades</a:t>
            </a:r>
            <a:endParaRPr lang="en-US"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2. Geographic Opportunities:</a:t>
            </a:r>
          </a:p>
          <a:p>
            <a:pPr>
              <a:defRPr sz="2000"/>
            </a:pPr>
            <a:r>
              <a:rPr dirty="0"/>
              <a:t>   - Texas outperforms on risk metrics</a:t>
            </a:r>
          </a:p>
          <a:p>
            <a:pPr>
              <a:defRPr sz="2000"/>
            </a:pPr>
            <a:r>
              <a:rPr dirty="0"/>
              <a:t>   - Florida needs underwriting review</a:t>
            </a:r>
            <a:endParaRPr lang="en-US"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3. Purpose-Based Performance:</a:t>
            </a:r>
          </a:p>
          <a:p>
            <a:pPr>
              <a:defRPr sz="2000"/>
            </a:pPr>
            <a:r>
              <a:rPr dirty="0"/>
              <a:t>   - Wedding loans outperform</a:t>
            </a:r>
          </a:p>
          <a:p>
            <a:pPr>
              <a:defRPr sz="2000"/>
            </a:pPr>
            <a:r>
              <a:rPr dirty="0"/>
              <a:t>   - Small business needs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706CA-AE90-4F4D-82ED-996F0FC0C232}"/>
              </a:ext>
            </a:extLst>
          </p:cNvPr>
          <p:cNvSpPr txBox="1"/>
          <p:nvPr/>
        </p:nvSpPr>
        <p:spPr>
          <a:xfrm>
            <a:off x="609599" y="1647877"/>
            <a:ext cx="202811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Critical Insights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674670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Strategic Recommendations</a:t>
            </a:r>
            <a:br>
              <a:rPr lang="en-SG" b="1" dirty="0"/>
            </a:br>
            <a:br>
              <a:rPr lang="en-SG" b="1" dirty="0"/>
            </a:br>
            <a:endParaRPr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599" y="2234629"/>
            <a:ext cx="7212231" cy="44012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1. Portfolio Optimization:</a:t>
            </a:r>
          </a:p>
          <a:p>
            <a:pPr>
              <a:defRPr sz="2000"/>
            </a:pPr>
            <a:r>
              <a:rPr dirty="0"/>
              <a:t>   - Increase Grade A-B exposure</a:t>
            </a:r>
          </a:p>
          <a:p>
            <a:pPr>
              <a:defRPr sz="2000"/>
            </a:pPr>
            <a:r>
              <a:rPr dirty="0"/>
              <a:t>   - Reduce small business lending</a:t>
            </a:r>
          </a:p>
          <a:p>
            <a:pPr>
              <a:defRPr sz="2000"/>
            </a:pPr>
            <a:r>
              <a:rPr dirty="0"/>
              <a:t>   - Expand in Texas market</a:t>
            </a:r>
            <a:endParaRPr lang="en-US"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2. Risk Management:</a:t>
            </a:r>
          </a:p>
          <a:p>
            <a:pPr>
              <a:defRPr sz="2000"/>
            </a:pPr>
            <a:r>
              <a:rPr dirty="0"/>
              <a:t>   - Implement income-based pricing</a:t>
            </a:r>
          </a:p>
          <a:p>
            <a:pPr>
              <a:defRPr sz="2000"/>
            </a:pPr>
            <a:r>
              <a:rPr dirty="0"/>
              <a:t>   - Review verification process</a:t>
            </a:r>
          </a:p>
          <a:p>
            <a:pPr>
              <a:defRPr sz="2000"/>
            </a:pPr>
            <a:r>
              <a:rPr dirty="0"/>
              <a:t>   - Enhance recovery strategies</a:t>
            </a:r>
            <a:endParaRPr lang="en-US"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3. Growth Opportunities:</a:t>
            </a:r>
          </a:p>
          <a:p>
            <a:pPr>
              <a:defRPr sz="2000"/>
            </a:pPr>
            <a:r>
              <a:rPr dirty="0"/>
              <a:t>   - Expand wedding loan program</a:t>
            </a:r>
          </a:p>
          <a:p>
            <a:pPr>
              <a:defRPr sz="2000"/>
            </a:pPr>
            <a:r>
              <a:rPr dirty="0"/>
              <a:t>   - Develop targeted products for high-income segments</a:t>
            </a:r>
          </a:p>
          <a:p>
            <a:pPr>
              <a:defRPr sz="2000"/>
            </a:pPr>
            <a:r>
              <a:rPr dirty="0"/>
              <a:t>   - Focus geographic expansion in strong-performing markets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93B8C-1B96-AB4F-8E1D-5604CD9E912E}"/>
              </a:ext>
            </a:extLst>
          </p:cNvPr>
          <p:cNvSpPr txBox="1"/>
          <p:nvPr/>
        </p:nvSpPr>
        <p:spPr>
          <a:xfrm>
            <a:off x="609599" y="1647877"/>
            <a:ext cx="168187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Action Items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623299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Implementation Roadmap</a:t>
            </a:r>
            <a:br>
              <a:rPr lang="en-SG" b="1" dirty="0"/>
            </a:br>
            <a:br>
              <a:rPr lang="en-SG" b="1" dirty="0"/>
            </a:br>
            <a:endParaRPr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599" y="2047987"/>
            <a:ext cx="4046301" cy="44012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Phase 1: Risk Adjustments</a:t>
            </a:r>
          </a:p>
          <a:p>
            <a:pPr>
              <a:defRPr sz="2000"/>
            </a:pPr>
            <a:r>
              <a:rPr dirty="0"/>
              <a:t>- Update pricing models</a:t>
            </a:r>
          </a:p>
          <a:p>
            <a:pPr>
              <a:defRPr sz="2000"/>
            </a:pPr>
            <a:r>
              <a:rPr dirty="0"/>
              <a:t>- Revise underwriting criteria</a:t>
            </a:r>
          </a:p>
          <a:p>
            <a:pPr>
              <a:defRPr sz="2000"/>
            </a:pPr>
            <a:r>
              <a:rPr dirty="0"/>
              <a:t>- Implement new scoring models</a:t>
            </a:r>
            <a:endParaRPr lang="en-US"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Phase 2: Product Development</a:t>
            </a:r>
          </a:p>
          <a:p>
            <a:pPr>
              <a:defRPr sz="2000"/>
            </a:pPr>
            <a:r>
              <a:rPr dirty="0"/>
              <a:t>- Launch enhanced wedding loans</a:t>
            </a:r>
          </a:p>
          <a:p>
            <a:pPr>
              <a:defRPr sz="2000"/>
            </a:pPr>
            <a:r>
              <a:rPr dirty="0"/>
              <a:t>- Develop high-income products</a:t>
            </a:r>
          </a:p>
          <a:p>
            <a:pPr>
              <a:defRPr sz="2000"/>
            </a:pPr>
            <a:r>
              <a:rPr dirty="0"/>
              <a:t>- Geographic expansion plan</a:t>
            </a:r>
            <a:endParaRPr lang="en-US"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Phase 3: Process Improvement</a:t>
            </a:r>
          </a:p>
          <a:p>
            <a:pPr>
              <a:defRPr sz="2000"/>
            </a:pPr>
            <a:r>
              <a:rPr dirty="0"/>
              <a:t>- Recovery process enhancement</a:t>
            </a:r>
          </a:p>
          <a:p>
            <a:pPr>
              <a:defRPr sz="2000"/>
            </a:pPr>
            <a:r>
              <a:rPr dirty="0"/>
              <a:t>- Verification system upgrade</a:t>
            </a:r>
          </a:p>
          <a:p>
            <a:pPr>
              <a:defRPr sz="2000"/>
            </a:pPr>
            <a:r>
              <a:rPr dirty="0"/>
              <a:t>- Risk monitoring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8858F-EDD3-824E-B74F-567316D27812}"/>
              </a:ext>
            </a:extLst>
          </p:cNvPr>
          <p:cNvSpPr txBox="1"/>
          <p:nvPr/>
        </p:nvSpPr>
        <p:spPr>
          <a:xfrm>
            <a:off x="609599" y="1647877"/>
            <a:ext cx="22031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Priority Actions 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  <a:endParaRPr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599" y="2378467"/>
            <a:ext cx="8833700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lang="en-US" b="1" dirty="0">
                <a:solidFill>
                  <a:srgbClr val="7030A0"/>
                </a:solidFill>
              </a:rPr>
              <a:t>Reference Sites : </a:t>
            </a:r>
            <a:br>
              <a:rPr lang="en-US" dirty="0"/>
            </a:br>
            <a:r>
              <a:rPr lang="en-US" dirty="0"/>
              <a:t>Consumer Financial Protection Bureau : 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https://www.consumerfinance.gov</a:t>
            </a:r>
          </a:p>
          <a:p>
            <a:pPr>
              <a:defRPr sz="2000"/>
            </a:pPr>
            <a:r>
              <a:rPr lang="en-US" dirty="0"/>
              <a:t>Office of Financial Research : 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https://</a:t>
            </a:r>
            <a:r>
              <a:rPr lang="en-US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www.financialresearch.gov</a:t>
            </a:r>
            <a:endParaRPr lang="en-US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defRPr sz="2000"/>
            </a:pPr>
            <a:r>
              <a:rPr lang="en-SG" dirty="0" err="1"/>
              <a:t>ProjectHub</a:t>
            </a:r>
            <a:r>
              <a:rPr lang="en-SG" dirty="0"/>
              <a:t> : </a:t>
            </a:r>
            <a:r>
              <a:rPr lang="en-S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https://</a:t>
            </a:r>
            <a:r>
              <a:rPr lang="en-SG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www.projectionhub.com</a:t>
            </a:r>
            <a:r>
              <a:rPr lang="en-SG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</a:t>
            </a:r>
          </a:p>
          <a:p>
            <a:pPr>
              <a:defRPr sz="2000"/>
            </a:pPr>
            <a:endParaRPr lang="en-US" dirty="0"/>
          </a:p>
          <a:p>
            <a:pPr>
              <a:defRPr sz="2000"/>
            </a:pPr>
            <a:r>
              <a:rPr b="1" dirty="0">
                <a:solidFill>
                  <a:srgbClr val="7030A0"/>
                </a:solidFill>
              </a:rPr>
              <a:t>Supporting Data:</a:t>
            </a:r>
          </a:p>
          <a:p>
            <a:pPr>
              <a:defRPr sz="2000"/>
            </a:pPr>
            <a:r>
              <a:rPr dirty="0"/>
              <a:t>- Detailed default rates</a:t>
            </a:r>
          </a:p>
          <a:p>
            <a:pPr>
              <a:defRPr sz="2000"/>
            </a:pPr>
            <a:r>
              <a:rPr dirty="0"/>
              <a:t>- Geographic breakdowns</a:t>
            </a:r>
          </a:p>
          <a:p>
            <a:pPr>
              <a:defRPr sz="2000"/>
            </a:pPr>
            <a:r>
              <a:rPr dirty="0"/>
              <a:t>- Income band analysis</a:t>
            </a:r>
          </a:p>
          <a:p>
            <a:pPr>
              <a:defRPr sz="2000"/>
            </a:pPr>
            <a:r>
              <a:rPr dirty="0"/>
              <a:t>- Term performance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4AEA6-61D3-7E46-B5B6-684568EC1562}"/>
              </a:ext>
            </a:extLst>
          </p:cNvPr>
          <p:cNvSpPr txBox="1"/>
          <p:nvPr/>
        </p:nvSpPr>
        <p:spPr>
          <a:xfrm>
            <a:off x="609599" y="1647877"/>
            <a:ext cx="21884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Supporting Data: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554182"/>
          </a:xfrm>
        </p:spPr>
        <p:txBody>
          <a:bodyPr>
            <a:normAutofit/>
          </a:bodyPr>
          <a:lstStyle/>
          <a:p>
            <a:pPr>
              <a:defRPr sz="3200" b="1"/>
            </a:pPr>
            <a:r>
              <a:rPr lang="en-SG" sz="2800" dirty="0"/>
              <a:t>Portfolio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4256" y="1494250"/>
            <a:ext cx="2812758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Loan Portfolio Metrics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831" y="1935923"/>
            <a:ext cx="37355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- $445.6M Total Portfolio Size</a:t>
            </a:r>
          </a:p>
          <a:p>
            <a:pPr>
              <a:defRPr sz="2000"/>
            </a:pPr>
            <a:r>
              <a:rPr dirty="0"/>
              <a:t>- 39,717 </a:t>
            </a:r>
            <a:r>
              <a:rPr lang="en-US" dirty="0"/>
              <a:t>  </a:t>
            </a:r>
            <a:r>
              <a:rPr dirty="0"/>
              <a:t>Active Loans</a:t>
            </a:r>
          </a:p>
          <a:p>
            <a:pPr>
              <a:defRPr sz="2000"/>
            </a:pPr>
            <a:r>
              <a:rPr dirty="0">
                <a:solidFill>
                  <a:srgbClr val="941651"/>
                </a:solidFill>
              </a:rPr>
              <a:t>- 14.17% </a:t>
            </a:r>
            <a:r>
              <a:rPr lang="en-US" dirty="0">
                <a:solidFill>
                  <a:srgbClr val="941651"/>
                </a:solidFill>
              </a:rPr>
              <a:t> </a:t>
            </a:r>
            <a:r>
              <a:rPr dirty="0">
                <a:solidFill>
                  <a:srgbClr val="941651"/>
                </a:solidFill>
              </a:rPr>
              <a:t>Overall Default Rate</a:t>
            </a:r>
          </a:p>
          <a:p>
            <a:pPr>
              <a:defRPr sz="2000"/>
            </a:pPr>
            <a:r>
              <a:rPr dirty="0">
                <a:solidFill>
                  <a:schemeClr val="accent4"/>
                </a:solidFill>
              </a:rPr>
              <a:t>- 82.96% 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dirty="0">
                <a:solidFill>
                  <a:schemeClr val="accent4"/>
                </a:solidFill>
              </a:rPr>
              <a:t>Successfully Paid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5EDE3F-00BC-9E45-BF8E-3DFB32BC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89" y="4250422"/>
            <a:ext cx="2878451" cy="25982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1588B8-FA0A-A04E-8B95-7C1CAB54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3557386"/>
            <a:ext cx="4394659" cy="3166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76C680-EB27-9C48-92A4-E972788F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586" y="1312181"/>
            <a:ext cx="3949454" cy="29382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670560"/>
          </a:xfrm>
        </p:spPr>
        <p:txBody>
          <a:bodyPr>
            <a:noAutofit/>
          </a:bodyPr>
          <a:lstStyle/>
          <a:p>
            <a:r>
              <a:rPr lang="en-SG" sz="2800" b="1" dirty="0"/>
              <a:t>Risk-Return Analysis</a:t>
            </a:r>
            <a:br>
              <a:rPr lang="en-SG" sz="2800" b="1" dirty="0"/>
            </a:br>
            <a:endParaRPr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5E6D1-A4EB-264D-B437-4915260133A2}"/>
              </a:ext>
            </a:extLst>
          </p:cNvPr>
          <p:cNvSpPr txBox="1"/>
          <p:nvPr/>
        </p:nvSpPr>
        <p:spPr>
          <a:xfrm>
            <a:off x="556303" y="1352951"/>
            <a:ext cx="36831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Grade Performance 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F2D04-859F-BE45-863C-C8D25A35A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778181"/>
            <a:ext cx="6375400" cy="217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FEC45F-EAF3-594B-A968-D20E8962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3" y="3931078"/>
            <a:ext cx="6821980" cy="29269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554182"/>
          </a:xfrm>
        </p:spPr>
        <p:txBody>
          <a:bodyPr>
            <a:normAutofit/>
          </a:bodyPr>
          <a:lstStyle/>
          <a:p>
            <a:pPr>
              <a:defRPr sz="3200" b="1"/>
            </a:pPr>
            <a:r>
              <a:rPr lang="en-SG" sz="2800" dirty="0"/>
              <a:t>Portfolio 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D80C-1127-3F4E-8A89-FAF3C09FAA81}"/>
              </a:ext>
            </a:extLst>
          </p:cNvPr>
          <p:cNvSpPr txBox="1"/>
          <p:nvPr/>
        </p:nvSpPr>
        <p:spPr>
          <a:xfrm>
            <a:off x="609599" y="2038335"/>
            <a:ext cx="3831498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- Grade A: 25.39% </a:t>
            </a:r>
            <a:r>
              <a:rPr lang="en-US" dirty="0"/>
              <a:t>   </a:t>
            </a:r>
            <a:r>
              <a:rPr dirty="0"/>
              <a:t>| $86.98M</a:t>
            </a:r>
          </a:p>
          <a:p>
            <a:pPr>
              <a:defRPr sz="2000"/>
            </a:pPr>
            <a:r>
              <a:rPr dirty="0"/>
              <a:t>- Grade B: 30.26% </a:t>
            </a:r>
            <a:r>
              <a:rPr lang="en-US" dirty="0"/>
              <a:t>   </a:t>
            </a:r>
            <a:r>
              <a:rPr dirty="0"/>
              <a:t>| $133.65M</a:t>
            </a:r>
          </a:p>
          <a:p>
            <a:pPr>
              <a:defRPr sz="2000"/>
            </a:pPr>
            <a:r>
              <a:rPr dirty="0"/>
              <a:t>- Grade C: 20.39% </a:t>
            </a:r>
            <a:r>
              <a:rPr lang="en-US" dirty="0"/>
              <a:t>   </a:t>
            </a:r>
            <a:r>
              <a:rPr dirty="0"/>
              <a:t>| $89.12M</a:t>
            </a:r>
          </a:p>
          <a:p>
            <a:pPr>
              <a:defRPr sz="2000"/>
            </a:pPr>
            <a:r>
              <a:rPr dirty="0"/>
              <a:t>- Grade D: 13.36% </a:t>
            </a:r>
            <a:r>
              <a:rPr lang="en-US" dirty="0"/>
              <a:t>   </a:t>
            </a:r>
            <a:r>
              <a:rPr dirty="0"/>
              <a:t>| $65.16M</a:t>
            </a:r>
          </a:p>
          <a:p>
            <a:pPr>
              <a:defRPr sz="2000"/>
            </a:pPr>
            <a:r>
              <a:rPr dirty="0"/>
              <a:t>- Grade E-G: 10.60% | $70.69M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E8F26-BC03-FA4B-AD6B-976A36974BB3}"/>
              </a:ext>
            </a:extLst>
          </p:cNvPr>
          <p:cNvSpPr txBox="1"/>
          <p:nvPr/>
        </p:nvSpPr>
        <p:spPr>
          <a:xfrm>
            <a:off x="609599" y="1522357"/>
            <a:ext cx="2382383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Grade Distribution</a:t>
            </a:r>
            <a:endParaRPr sz="20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BDBC6-BCEF-D44F-AB3E-A553D77C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4" y="4156364"/>
            <a:ext cx="4564711" cy="2465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F41227-DDDF-6041-9496-FDCF7C34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725" y="4197714"/>
            <a:ext cx="4425243" cy="24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4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687185"/>
          </a:xfrm>
        </p:spPr>
        <p:txBody>
          <a:bodyPr>
            <a:normAutofit/>
          </a:bodyPr>
          <a:lstStyle/>
          <a:p>
            <a:r>
              <a:rPr lang="en-SG" sz="2800" b="1" dirty="0"/>
              <a:t>Loan Distribution Analysis</a:t>
            </a:r>
            <a:endParaRPr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599" y="2099677"/>
            <a:ext cx="43459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1. Debt Consolidation: 46.93%</a:t>
            </a:r>
          </a:p>
          <a:p>
            <a:pPr>
              <a:defRPr sz="2000"/>
            </a:pPr>
            <a:r>
              <a:rPr dirty="0"/>
              <a:t>2. Credit Card: 12.92%</a:t>
            </a:r>
          </a:p>
          <a:p>
            <a:pPr>
              <a:defRPr sz="2000"/>
            </a:pPr>
            <a:r>
              <a:rPr dirty="0"/>
              <a:t>3. Other: 10.05%</a:t>
            </a:r>
          </a:p>
          <a:p>
            <a:pPr>
              <a:defRPr sz="2000"/>
            </a:pPr>
            <a:r>
              <a:rPr dirty="0"/>
              <a:t>4. Home Improvement: 7.49%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DA638-BC48-CA4C-95C8-73F7C877ABF9}"/>
              </a:ext>
            </a:extLst>
          </p:cNvPr>
          <p:cNvSpPr txBox="1"/>
          <p:nvPr/>
        </p:nvSpPr>
        <p:spPr>
          <a:xfrm>
            <a:off x="4506926" y="2099676"/>
            <a:ext cx="49007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1. California: $80.4M | </a:t>
            </a:r>
            <a:r>
              <a:rPr dirty="0">
                <a:solidFill>
                  <a:srgbClr val="FF0000"/>
                </a:solidFill>
              </a:rPr>
              <a:t>15.85% Default</a:t>
            </a:r>
          </a:p>
          <a:p>
            <a:pPr>
              <a:defRPr sz="2000"/>
            </a:pPr>
            <a:r>
              <a:rPr dirty="0"/>
              <a:t>2. New York: $43.0M </a:t>
            </a:r>
            <a:r>
              <a:rPr lang="en-US" dirty="0"/>
              <a:t> </a:t>
            </a:r>
            <a:r>
              <a:rPr dirty="0"/>
              <a:t>| </a:t>
            </a:r>
            <a:r>
              <a:rPr dirty="0">
                <a:solidFill>
                  <a:srgbClr val="FF0000"/>
                </a:solidFill>
              </a:rPr>
              <a:t>12.99% Default</a:t>
            </a:r>
          </a:p>
          <a:p>
            <a:pPr>
              <a:defRPr sz="2000"/>
            </a:pPr>
            <a:r>
              <a:rPr dirty="0"/>
              <a:t>3. Florida: $30.9M </a:t>
            </a:r>
            <a:r>
              <a:rPr lang="en-US" dirty="0"/>
              <a:t>    </a:t>
            </a:r>
            <a:r>
              <a:rPr dirty="0"/>
              <a:t>| </a:t>
            </a:r>
            <a:r>
              <a:rPr dirty="0">
                <a:solidFill>
                  <a:srgbClr val="FF0000"/>
                </a:solidFill>
              </a:rPr>
              <a:t>17.59% Default</a:t>
            </a:r>
          </a:p>
          <a:p>
            <a:pPr>
              <a:defRPr sz="2000"/>
            </a:pPr>
            <a:r>
              <a:rPr dirty="0"/>
              <a:t>4. Texas: $31.9M </a:t>
            </a:r>
            <a:r>
              <a:rPr lang="en-US" dirty="0"/>
              <a:t>      </a:t>
            </a:r>
            <a:r>
              <a:rPr dirty="0"/>
              <a:t>| </a:t>
            </a:r>
            <a:r>
              <a:rPr dirty="0">
                <a:solidFill>
                  <a:srgbClr val="FF0000"/>
                </a:solidFill>
              </a:rPr>
              <a:t>11.59% Default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563C9-AB71-E045-93A0-FC54B7CB53AE}"/>
              </a:ext>
            </a:extLst>
          </p:cNvPr>
          <p:cNvSpPr txBox="1"/>
          <p:nvPr/>
        </p:nvSpPr>
        <p:spPr>
          <a:xfrm>
            <a:off x="609599" y="1579744"/>
            <a:ext cx="32928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Loan Purpose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1E288-1A71-6E46-B7F9-C67C0FBD7C6A}"/>
              </a:ext>
            </a:extLst>
          </p:cNvPr>
          <p:cNvSpPr txBox="1"/>
          <p:nvPr/>
        </p:nvSpPr>
        <p:spPr>
          <a:xfrm>
            <a:off x="4506926" y="1579744"/>
            <a:ext cx="337400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TOP Markets by Geography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9FD19-FE9A-E049-8E64-16438A20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4" y="3883373"/>
            <a:ext cx="4080202" cy="25725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635A73-E3E9-7B4E-AC55-CCB62FE8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182" y="3682338"/>
            <a:ext cx="2432377" cy="297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687185"/>
          </a:xfrm>
        </p:spPr>
        <p:txBody>
          <a:bodyPr>
            <a:normAutofit/>
          </a:bodyPr>
          <a:lstStyle/>
          <a:p>
            <a:r>
              <a:rPr lang="en-SG" sz="2800" b="1" dirty="0"/>
              <a:t>Loan Distribution Analysis</a:t>
            </a:r>
            <a:endParaRPr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599" y="2099677"/>
            <a:ext cx="7609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1. Debt Consolidation: 46.93%</a:t>
            </a:r>
            <a:r>
              <a:rPr lang="en-US" dirty="0"/>
              <a:t> - Grade A to C - 33.9%</a:t>
            </a:r>
            <a:endParaRPr dirty="0"/>
          </a:p>
          <a:p>
            <a:pPr>
              <a:defRPr sz="2000"/>
            </a:pPr>
            <a:r>
              <a:rPr dirty="0"/>
              <a:t>2. Credit Card: </a:t>
            </a:r>
            <a:r>
              <a:rPr lang="en-US" dirty="0"/>
              <a:t>           </a:t>
            </a:r>
            <a:r>
              <a:rPr dirty="0"/>
              <a:t>12.92%</a:t>
            </a:r>
            <a:r>
              <a:rPr lang="en-US" dirty="0"/>
              <a:t> - Grade A to C - 10.4%</a:t>
            </a:r>
            <a:endParaRPr dirty="0"/>
          </a:p>
          <a:p>
            <a:pPr>
              <a:defRPr sz="2000"/>
            </a:pPr>
            <a:r>
              <a:rPr lang="en-US" dirty="0"/>
              <a:t>3</a:t>
            </a:r>
            <a:r>
              <a:rPr dirty="0"/>
              <a:t>. Home Improvement: 7.49%</a:t>
            </a:r>
            <a:r>
              <a:rPr lang="en-US" dirty="0"/>
              <a:t> - Grade A to C  -   6.1%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563C9-AB71-E045-93A0-FC54B7CB53AE}"/>
              </a:ext>
            </a:extLst>
          </p:cNvPr>
          <p:cNvSpPr txBox="1"/>
          <p:nvPr/>
        </p:nvSpPr>
        <p:spPr>
          <a:xfrm>
            <a:off x="609599" y="1579744"/>
            <a:ext cx="45047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Loan Distribution - Purpose &amp; 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7609A-4714-F548-93AD-C5487FA1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66" y="3115340"/>
            <a:ext cx="5613991" cy="37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705767"/>
          </a:xfrm>
        </p:spPr>
        <p:txBody>
          <a:bodyPr>
            <a:normAutofit/>
          </a:bodyPr>
          <a:lstStyle/>
          <a:p>
            <a:r>
              <a:rPr lang="en-US" sz="2800" b="1" dirty="0"/>
              <a:t>Loan Default Analysis </a:t>
            </a:r>
            <a:endParaRPr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28480" y="2068304"/>
            <a:ext cx="3667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>
                <a:solidFill>
                  <a:srgbClr val="941651"/>
                </a:solidFill>
              </a:rPr>
              <a:t>Highest Risk:</a:t>
            </a:r>
          </a:p>
          <a:p>
            <a:pPr>
              <a:defRPr sz="2000"/>
            </a:pPr>
            <a:r>
              <a:rPr dirty="0"/>
              <a:t>  - Small Business: 25.98%</a:t>
            </a:r>
          </a:p>
          <a:p>
            <a:pPr>
              <a:defRPr sz="2000"/>
            </a:pPr>
            <a:r>
              <a:rPr lang="en-US" dirty="0"/>
              <a:t>  </a:t>
            </a:r>
            <a:r>
              <a:rPr dirty="0"/>
              <a:t>- Renewable Energy: 18.45%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3C258-172B-F64D-BC7B-2C5707568EAA}"/>
              </a:ext>
            </a:extLst>
          </p:cNvPr>
          <p:cNvSpPr txBox="1"/>
          <p:nvPr/>
        </p:nvSpPr>
        <p:spPr>
          <a:xfrm>
            <a:off x="609599" y="1631890"/>
            <a:ext cx="349166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Default Rates by ”Purpose”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7718D-A535-2047-AC25-73078401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86" y="3381750"/>
            <a:ext cx="4858187" cy="3476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A21CA-A82C-EA4D-8E98-B24D0DA6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81750"/>
            <a:ext cx="3996647" cy="3476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5C3A-7B06-0D46-8A91-29CD4BF77916}"/>
              </a:ext>
            </a:extLst>
          </p:cNvPr>
          <p:cNvSpPr txBox="1"/>
          <p:nvPr/>
        </p:nvSpPr>
        <p:spPr>
          <a:xfrm>
            <a:off x="4481136" y="2068304"/>
            <a:ext cx="3667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>
                <a:solidFill>
                  <a:srgbClr val="00B050"/>
                </a:solidFill>
              </a:rPr>
              <a:t>Lowest Risk:</a:t>
            </a:r>
          </a:p>
          <a:p>
            <a:pPr>
              <a:defRPr sz="2000"/>
            </a:pPr>
            <a:r>
              <a:rPr dirty="0"/>
              <a:t>  - Wedding: 10.14%</a:t>
            </a:r>
          </a:p>
          <a:p>
            <a:pPr>
              <a:defRPr sz="2000"/>
            </a:pPr>
            <a:r>
              <a:rPr dirty="0"/>
              <a:t>  - Major Purchase: 10.15%</a:t>
            </a:r>
          </a:p>
        </p:txBody>
      </p:sp>
    </p:spTree>
    <p:extLst>
      <p:ext uri="{BB962C8B-B14F-4D97-AF65-F5344CB8AC3E}">
        <p14:creationId xmlns:p14="http://schemas.microsoft.com/office/powerpoint/2010/main" val="195973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705767"/>
          </a:xfrm>
        </p:spPr>
        <p:txBody>
          <a:bodyPr>
            <a:normAutofit/>
          </a:bodyPr>
          <a:lstStyle/>
          <a:p>
            <a:r>
              <a:rPr lang="en-US" sz="2800" b="1" dirty="0"/>
              <a:t>Interest Rate Analysis </a:t>
            </a:r>
            <a:endParaRPr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10611-0499-F94B-B8AA-0354913CC4D6}"/>
              </a:ext>
            </a:extLst>
          </p:cNvPr>
          <p:cNvSpPr txBox="1"/>
          <p:nvPr/>
        </p:nvSpPr>
        <p:spPr>
          <a:xfrm>
            <a:off x="456047" y="1715477"/>
            <a:ext cx="4784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- Grade A, </a:t>
            </a:r>
            <a:r>
              <a:rPr lang="en-US" dirty="0"/>
              <a:t> </a:t>
            </a:r>
            <a:r>
              <a:rPr dirty="0"/>
              <a:t>High Income: </a:t>
            </a:r>
            <a:r>
              <a:rPr lang="en-US" dirty="0"/>
              <a:t>   7.34</a:t>
            </a:r>
            <a:r>
              <a:rPr dirty="0"/>
              <a:t>%</a:t>
            </a:r>
          </a:p>
          <a:p>
            <a:pPr>
              <a:defRPr sz="2000"/>
            </a:pPr>
            <a:r>
              <a:rPr dirty="0"/>
              <a:t>- Grade A, </a:t>
            </a:r>
            <a:r>
              <a:rPr lang="en-US" dirty="0"/>
              <a:t> </a:t>
            </a:r>
            <a:r>
              <a:rPr dirty="0"/>
              <a:t>Low Income: </a:t>
            </a:r>
            <a:r>
              <a:rPr lang="en-US" dirty="0"/>
              <a:t>   7.41</a:t>
            </a:r>
            <a:r>
              <a:rPr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FB57B-87A2-E84D-B369-42098D9A2179}"/>
              </a:ext>
            </a:extLst>
          </p:cNvPr>
          <p:cNvSpPr txBox="1"/>
          <p:nvPr/>
        </p:nvSpPr>
        <p:spPr>
          <a:xfrm>
            <a:off x="609599" y="1315367"/>
            <a:ext cx="42017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Interest Rates by Income &amp; Grade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AFD6A-1D5D-9A41-A541-92D2CA1E6005}"/>
              </a:ext>
            </a:extLst>
          </p:cNvPr>
          <p:cNvSpPr txBox="1"/>
          <p:nvPr/>
        </p:nvSpPr>
        <p:spPr>
          <a:xfrm>
            <a:off x="4897616" y="1715477"/>
            <a:ext cx="4784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- Grade G, High Income: </a:t>
            </a:r>
            <a:r>
              <a:rPr lang="en-US" dirty="0"/>
              <a:t> </a:t>
            </a:r>
            <a:r>
              <a:rPr dirty="0">
                <a:solidFill>
                  <a:srgbClr val="FF0000"/>
                </a:solidFill>
              </a:rPr>
              <a:t>21.</a:t>
            </a:r>
            <a:r>
              <a:rPr lang="en-US" dirty="0">
                <a:solidFill>
                  <a:srgbClr val="FF0000"/>
                </a:solidFill>
              </a:rPr>
              <a:t>64</a:t>
            </a:r>
            <a:r>
              <a:rPr dirty="0">
                <a:solidFill>
                  <a:srgbClr val="FF0000"/>
                </a:solidFill>
              </a:rPr>
              <a:t>%</a:t>
            </a:r>
          </a:p>
          <a:p>
            <a:pPr>
              <a:defRPr sz="2000"/>
            </a:pPr>
            <a:r>
              <a:rPr dirty="0"/>
              <a:t>- Grade G, Low Income: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21.13</a:t>
            </a:r>
            <a:r>
              <a:rPr dirty="0">
                <a:solidFill>
                  <a:srgbClr val="FF0000"/>
                </a:solidFill>
              </a:rPr>
              <a:t>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FA356C-9189-AE45-8912-6C345A0A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604" y="2739357"/>
            <a:ext cx="4617950" cy="3620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46D680-F70B-104C-8CC2-2B8C9E34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0510"/>
            <a:ext cx="4543604" cy="4087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705767"/>
          </a:xfrm>
        </p:spPr>
        <p:txBody>
          <a:bodyPr>
            <a:normAutofit/>
          </a:bodyPr>
          <a:lstStyle/>
          <a:p>
            <a:r>
              <a:rPr lang="en-US" sz="2800" b="1" dirty="0"/>
              <a:t>Loan Default Analysis </a:t>
            </a:r>
            <a:endParaRPr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10611-0499-F94B-B8AA-0354913CC4D6}"/>
              </a:ext>
            </a:extLst>
          </p:cNvPr>
          <p:cNvSpPr txBox="1"/>
          <p:nvPr/>
        </p:nvSpPr>
        <p:spPr>
          <a:xfrm>
            <a:off x="456047" y="1715477"/>
            <a:ext cx="4784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- Grade A, </a:t>
            </a:r>
            <a:r>
              <a:rPr lang="en-US" dirty="0"/>
              <a:t> </a:t>
            </a:r>
            <a:r>
              <a:rPr dirty="0"/>
              <a:t>High Income: </a:t>
            </a:r>
            <a:r>
              <a:rPr lang="en-US" dirty="0"/>
              <a:t>   </a:t>
            </a:r>
            <a:r>
              <a:rPr dirty="0"/>
              <a:t>2.92%</a:t>
            </a:r>
          </a:p>
          <a:p>
            <a:pPr>
              <a:defRPr sz="2000"/>
            </a:pPr>
            <a:r>
              <a:rPr dirty="0"/>
              <a:t>- Grade A, </a:t>
            </a:r>
            <a:r>
              <a:rPr lang="en-US" dirty="0"/>
              <a:t> </a:t>
            </a:r>
            <a:r>
              <a:rPr dirty="0"/>
              <a:t>Low Income: </a:t>
            </a:r>
            <a:r>
              <a:rPr lang="en-US" dirty="0"/>
              <a:t>   </a:t>
            </a:r>
            <a:r>
              <a:rPr dirty="0"/>
              <a:t>9.75%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FB57B-87A2-E84D-B369-42098D9A2179}"/>
              </a:ext>
            </a:extLst>
          </p:cNvPr>
          <p:cNvSpPr txBox="1"/>
          <p:nvPr/>
        </p:nvSpPr>
        <p:spPr>
          <a:xfrm>
            <a:off x="609599" y="1315367"/>
            <a:ext cx="41344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lang="en-US" sz="2000" dirty="0">
                <a:solidFill>
                  <a:schemeClr val="accent2"/>
                </a:solidFill>
              </a:rPr>
              <a:t>Default Rates by Income &amp; Grade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AFD6A-1D5D-9A41-A541-92D2CA1E6005}"/>
              </a:ext>
            </a:extLst>
          </p:cNvPr>
          <p:cNvSpPr txBox="1"/>
          <p:nvPr/>
        </p:nvSpPr>
        <p:spPr>
          <a:xfrm>
            <a:off x="4897616" y="1715477"/>
            <a:ext cx="4784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- Grade G, High Income: </a:t>
            </a:r>
            <a:r>
              <a:rPr lang="en-US" dirty="0"/>
              <a:t> </a:t>
            </a:r>
            <a:r>
              <a:rPr dirty="0"/>
              <a:t>21.37%</a:t>
            </a:r>
          </a:p>
          <a:p>
            <a:pPr>
              <a:defRPr sz="2000"/>
            </a:pPr>
            <a:r>
              <a:rPr dirty="0"/>
              <a:t>- Grade G, Low Income: </a:t>
            </a:r>
            <a:r>
              <a:rPr lang="en-US" dirty="0"/>
              <a:t> </a:t>
            </a:r>
            <a:r>
              <a:rPr dirty="0"/>
              <a:t>59.26%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8FFB98-4AED-2E40-9F33-15EED58C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74" y="2844021"/>
            <a:ext cx="4657047" cy="4022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8E4606-CA0F-894F-A5D8-7D0D976B2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747" y="3093479"/>
            <a:ext cx="4594801" cy="37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207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{2649D990-4727-6845-9E68-EB0BF1B66B8E}tf10001060</Template>
  <TotalTime>1317</TotalTime>
  <Words>771</Words>
  <Application>Microsoft Macintosh PowerPoint</Application>
  <PresentationFormat>On-screen Show (4:3)</PresentationFormat>
  <Paragraphs>140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Segoe UI Historic</vt:lpstr>
      <vt:lpstr>Trebuchet MS</vt:lpstr>
      <vt:lpstr>Wingdings 3</vt:lpstr>
      <vt:lpstr>Facet</vt:lpstr>
      <vt:lpstr>Lending Club Case Study </vt:lpstr>
      <vt:lpstr>Portfolio Composition</vt:lpstr>
      <vt:lpstr>Risk-Return Analysis </vt:lpstr>
      <vt:lpstr>Portfolio Composition</vt:lpstr>
      <vt:lpstr>Loan Distribution Analysis</vt:lpstr>
      <vt:lpstr>Loan Distribution Analysis</vt:lpstr>
      <vt:lpstr>Loan Default Analysis </vt:lpstr>
      <vt:lpstr>Interest Rate Analysis </vt:lpstr>
      <vt:lpstr>Loan Default Analysis </vt:lpstr>
      <vt:lpstr>Loan Distribution and Default Rates</vt:lpstr>
      <vt:lpstr>Credit Profile Analysis </vt:lpstr>
      <vt:lpstr>Key Indicators</vt:lpstr>
      <vt:lpstr>Strategic Recommendations  </vt:lpstr>
      <vt:lpstr>Implementation Roadmap  </vt:lpstr>
      <vt:lpstr>Appendix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Microsoft Office User</cp:lastModifiedBy>
  <cp:revision>29</cp:revision>
  <cp:lastPrinted>2024-11-17T06:02:33Z</cp:lastPrinted>
  <dcterms:created xsi:type="dcterms:W3CDTF">2013-01-27T09:14:16Z</dcterms:created>
  <dcterms:modified xsi:type="dcterms:W3CDTF">2024-11-17T06:24:20Z</dcterms:modified>
  <cp:category/>
</cp:coreProperties>
</file>